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0" r:id="rId1"/>
  </p:sldMasterIdLst>
  <p:sldIdLst>
    <p:sldId id="256" r:id="rId2"/>
    <p:sldId id="271" r:id="rId3"/>
    <p:sldId id="272" r:id="rId4"/>
    <p:sldId id="273" r:id="rId5"/>
    <p:sldId id="275" r:id="rId6"/>
    <p:sldId id="278" r:id="rId7"/>
    <p:sldId id="279" r:id="rId8"/>
    <p:sldId id="280" r:id="rId9"/>
    <p:sldId id="281" r:id="rId10"/>
    <p:sldId id="282" r:id="rId11"/>
    <p:sldId id="283" r:id="rId12"/>
    <p:sldId id="284" r:id="rId13"/>
    <p:sldId id="285" r:id="rId14"/>
    <p:sldId id="286" r:id="rId15"/>
    <p:sldId id="287" r:id="rId16"/>
  </p:sldIdLst>
  <p:sldSz cx="9144000" cy="6858000" type="screen4x3"/>
  <p:notesSz cx="6858000" cy="9144000"/>
  <p:custDataLst>
    <p:tags r:id="rId1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1" d="100"/>
          <a:sy n="41" d="100"/>
        </p:scale>
        <p:origin x="-135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12BE0143-D23F-0147-A721-90A77DD4A926}" type="datetimeFigureOut">
              <a:rPr lang="en-US" smtClean="0"/>
              <a:pPr/>
              <a:t>2/15/2011</a:t>
            </a:fld>
            <a:endParaRPr lang="en-US"/>
          </a:p>
        </p:txBody>
      </p:sp>
      <p:sp>
        <p:nvSpPr>
          <p:cNvPr id="16" name="Slide Number Placeholder 15"/>
          <p:cNvSpPr>
            <a:spLocks noGrp="1"/>
          </p:cNvSpPr>
          <p:nvPr>
            <p:ph type="sldNum" sz="quarter" idx="11"/>
          </p:nvPr>
        </p:nvSpPr>
        <p:spPr/>
        <p:txBody>
          <a:bodyPr/>
          <a:lstStyle/>
          <a:p>
            <a:fld id="{D2E57653-3E58-4892-A7ED-712530ACC680}" type="slidenum">
              <a:rPr kumimoji="0" lang="en-US" smtClean="0"/>
              <a:pPr/>
              <a:t>‹#›</a:t>
            </a:fld>
            <a:endParaRPr kumimoji="0"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BE0143-D23F-0147-A721-90A77DD4A926}"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D8230C-41BE-6541-AF0A-6636446384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BE0143-D23F-0147-A721-90A77DD4A926}"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D8230C-41BE-6541-AF0A-66364463846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12BE0143-D23F-0147-A721-90A77DD4A926}" type="datetimeFigureOut">
              <a:rPr lang="en-US" smtClean="0"/>
              <a:pPr/>
              <a:t>2/15/2011</a:t>
            </a:fld>
            <a:endParaRPr lang="en-US"/>
          </a:p>
        </p:txBody>
      </p:sp>
      <p:sp>
        <p:nvSpPr>
          <p:cNvPr id="15" name="Slide Number Placeholder 14"/>
          <p:cNvSpPr>
            <a:spLocks noGrp="1"/>
          </p:cNvSpPr>
          <p:nvPr>
            <p:ph type="sldNum" sz="quarter" idx="15"/>
          </p:nvPr>
        </p:nvSpPr>
        <p:spPr/>
        <p:txBody>
          <a:bodyPr/>
          <a:lstStyle>
            <a:lvl1pPr algn="ctr">
              <a:defRPr/>
            </a:lvl1pPr>
          </a:lstStyle>
          <a:p>
            <a:fld id="{0BD8230C-41BE-6541-AF0A-663644638464}"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2BE0143-D23F-0147-A721-90A77DD4A926}"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D8230C-41BE-6541-AF0A-663644638464}"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2BE0143-D23F-0147-A721-90A77DD4A926}" type="datetimeFigureOut">
              <a:rPr lang="en-US" smtClean="0"/>
              <a:pPr/>
              <a:t>2/15/2011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D8230C-41BE-6541-AF0A-663644638464}"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0BD8230C-41BE-6541-AF0A-663644638464}"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12BE0143-D23F-0147-A721-90A77DD4A926}" type="datetimeFigureOut">
              <a:rPr lang="en-US" smtClean="0"/>
              <a:pPr/>
              <a:t>2/15/2011</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2BE0143-D23F-0147-A721-90A77DD4A926}" type="datetimeFigureOut">
              <a:rPr lang="en-US" smtClean="0"/>
              <a:pPr/>
              <a:t>2/15/2011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D8230C-41BE-6541-AF0A-663644638464}"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BE0143-D23F-0147-A721-90A77DD4A926}" type="datetimeFigureOut">
              <a:rPr lang="en-US" smtClean="0"/>
              <a:pPr/>
              <a:t>2/15/2011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D8230C-41BE-6541-AF0A-6636446384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12BE0143-D23F-0147-A721-90A77DD4A926}" type="datetimeFigureOut">
              <a:rPr lang="en-US" smtClean="0"/>
              <a:pPr/>
              <a:t>2/15/2011</a:t>
            </a:fld>
            <a:endParaRPr lang="en-US"/>
          </a:p>
        </p:txBody>
      </p:sp>
      <p:sp>
        <p:nvSpPr>
          <p:cNvPr id="9" name="Slide Number Placeholder 8"/>
          <p:cNvSpPr>
            <a:spLocks noGrp="1"/>
          </p:cNvSpPr>
          <p:nvPr>
            <p:ph type="sldNum" sz="quarter" idx="15"/>
          </p:nvPr>
        </p:nvSpPr>
        <p:spPr/>
        <p:txBody>
          <a:bodyPr/>
          <a:lstStyle/>
          <a:p>
            <a:fld id="{0BD8230C-41BE-6541-AF0A-663644638464}"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12BE0143-D23F-0147-A721-90A77DD4A926}" type="datetimeFigureOut">
              <a:rPr lang="en-US" smtClean="0"/>
              <a:pPr/>
              <a:t>2/15/2011</a:t>
            </a:fld>
            <a:endParaRPr lang="en-US"/>
          </a:p>
        </p:txBody>
      </p:sp>
      <p:sp>
        <p:nvSpPr>
          <p:cNvPr id="9" name="Slide Number Placeholder 8"/>
          <p:cNvSpPr>
            <a:spLocks noGrp="1"/>
          </p:cNvSpPr>
          <p:nvPr>
            <p:ph type="sldNum" sz="quarter" idx="11"/>
          </p:nvPr>
        </p:nvSpPr>
        <p:spPr/>
        <p:txBody>
          <a:bodyPr/>
          <a:lstStyle/>
          <a:p>
            <a:fld id="{0BD8230C-41BE-6541-AF0A-663644638464}"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12BE0143-D23F-0147-A721-90A77DD4A926}" type="datetimeFigureOut">
              <a:rPr lang="en-US" smtClean="0"/>
              <a:pPr/>
              <a:t>2/15/2011</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0BD8230C-41BE-6541-AF0A-663644638464}"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By Tara </a:t>
            </a:r>
            <a:r>
              <a:rPr lang="en-US" dirty="0" err="1" smtClean="0"/>
              <a:t>Aguiar</a:t>
            </a:r>
            <a:endParaRPr lang="en-US" dirty="0"/>
          </a:p>
        </p:txBody>
      </p:sp>
      <p:sp>
        <p:nvSpPr>
          <p:cNvPr id="2" name="Title 1"/>
          <p:cNvSpPr>
            <a:spLocks noGrp="1"/>
          </p:cNvSpPr>
          <p:nvPr>
            <p:ph type="ctrTitle"/>
          </p:nvPr>
        </p:nvSpPr>
        <p:spPr/>
        <p:txBody>
          <a:bodyPr/>
          <a:lstStyle/>
          <a:p>
            <a:r>
              <a:rPr lang="en-US" dirty="0" smtClean="0"/>
              <a:t>Romanticism – the Power of the Imagination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1242646"/>
            <a:ext cx="8229600" cy="1219200"/>
          </a:xfrm>
        </p:spPr>
        <p:txBody>
          <a:bodyPr>
            <a:normAutofit fontScale="90000"/>
          </a:bodyPr>
          <a:lstStyle/>
          <a:p>
            <a:r>
              <a:rPr lang="en-AU" dirty="0" smtClean="0"/>
              <a:t>Techniques </a:t>
            </a:r>
            <a:r>
              <a:rPr lang="en-US" dirty="0" smtClean="0"/>
              <a:t>displaying or contrasting the power of imagination and human experience – Imagery </a:t>
            </a:r>
            <a:r>
              <a:rPr lang="en-AU" dirty="0" smtClean="0"/>
              <a:t/>
            </a:r>
            <a:br>
              <a:rPr lang="en-AU" dirty="0" smtClean="0"/>
            </a:br>
            <a:endParaRPr lang="en-AU" dirty="0"/>
          </a:p>
        </p:txBody>
      </p:sp>
      <p:sp>
        <p:nvSpPr>
          <p:cNvPr id="5" name="Content Placeholder 1"/>
          <p:cNvSpPr>
            <a:spLocks noGrp="1"/>
          </p:cNvSpPr>
          <p:nvPr>
            <p:ph idx="1"/>
          </p:nvPr>
        </p:nvSpPr>
        <p:spPr>
          <a:xfrm>
            <a:off x="457200" y="1946031"/>
            <a:ext cx="8229600" cy="4572000"/>
          </a:xfrm>
        </p:spPr>
        <p:txBody>
          <a:bodyPr>
            <a:normAutofit/>
          </a:bodyPr>
          <a:lstStyle/>
          <a:p>
            <a:r>
              <a:rPr lang="en-US" dirty="0" smtClean="0"/>
              <a:t> “She had no sooner spoke these Words, than the wing’d Charioteers took their flight; and immediately brought them to a huge uncultivated Plain, where neither Tree nor Shrub was to be seen: No Cattle browz’d, nor cheerful Bird sought Food on the inhospitable Wild; but, far as the Eye cou’d reach, rough craggy Stones, and </a:t>
            </a:r>
            <a:r>
              <a:rPr lang="en-US" dirty="0" err="1" smtClean="0"/>
              <a:t>parch’d</a:t>
            </a:r>
            <a:r>
              <a:rPr lang="en-US" dirty="0" smtClean="0"/>
              <a:t> sands, </a:t>
            </a:r>
            <a:r>
              <a:rPr lang="en-US" dirty="0" err="1" smtClean="0"/>
              <a:t>confess’d</a:t>
            </a:r>
            <a:r>
              <a:rPr lang="en-US" dirty="0" smtClean="0"/>
              <a:t> a barren Soil, and an inclement Clime.”</a:t>
            </a:r>
            <a:endParaRPr lang="en-AU" dirty="0" smtClean="0"/>
          </a:p>
          <a:p>
            <a:r>
              <a:rPr lang="en-AU" dirty="0" smtClean="0"/>
              <a:t> </a:t>
            </a:r>
            <a:r>
              <a:rPr lang="en-US" dirty="0" smtClean="0"/>
              <a:t>“The land was divided by long rows of trees, not regularly planted, but naturally growing; there was a great plenty of grass, and several fields of oats.”</a:t>
            </a:r>
            <a:endParaRPr lang="en-AU"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1242646"/>
            <a:ext cx="8229600" cy="1219200"/>
          </a:xfrm>
        </p:spPr>
        <p:txBody>
          <a:bodyPr>
            <a:normAutofit fontScale="90000"/>
          </a:bodyPr>
          <a:lstStyle/>
          <a:p>
            <a:r>
              <a:rPr lang="en-AU" dirty="0" smtClean="0"/>
              <a:t>Techniques </a:t>
            </a:r>
            <a:r>
              <a:rPr lang="en-US" dirty="0" smtClean="0"/>
              <a:t>displaying or contrasting the power of imagination and human experience – Contrast</a:t>
            </a:r>
            <a:r>
              <a:rPr lang="en-AU" dirty="0" smtClean="0"/>
              <a:t/>
            </a:r>
            <a:br>
              <a:rPr lang="en-AU" dirty="0" smtClean="0"/>
            </a:br>
            <a:endParaRPr lang="en-AU" dirty="0"/>
          </a:p>
        </p:txBody>
      </p:sp>
      <p:sp>
        <p:nvSpPr>
          <p:cNvPr id="5" name="Content Placeholder 1"/>
          <p:cNvSpPr>
            <a:spLocks noGrp="1"/>
          </p:cNvSpPr>
          <p:nvPr>
            <p:ph idx="1"/>
          </p:nvPr>
        </p:nvSpPr>
        <p:spPr>
          <a:xfrm>
            <a:off x="457200" y="1946031"/>
            <a:ext cx="8229600" cy="4572000"/>
          </a:xfrm>
        </p:spPr>
        <p:txBody>
          <a:bodyPr>
            <a:normAutofit/>
          </a:bodyPr>
          <a:lstStyle/>
          <a:p>
            <a:r>
              <a:rPr lang="en-US" dirty="0" smtClean="0"/>
              <a:t> “Whatever is against Nature is against Reason; and that this is so, I think is obvious to the meanest Capacity however prejudiced by Education, or more Powerful Interest.’</a:t>
            </a:r>
            <a:endParaRPr lang="en-AU" dirty="0" smtClean="0"/>
          </a:p>
          <a:p>
            <a:r>
              <a:rPr lang="en-AU" dirty="0" smtClean="0"/>
              <a:t> </a:t>
            </a:r>
            <a:r>
              <a:rPr lang="en-US" dirty="0" smtClean="0"/>
              <a:t>“I was indeed treated with much kindness; I was the </a:t>
            </a:r>
            <a:r>
              <a:rPr lang="en-US" dirty="0" err="1" smtClean="0"/>
              <a:t>favourite</a:t>
            </a:r>
            <a:r>
              <a:rPr lang="en-US" dirty="0" smtClean="0"/>
              <a:t> of a great king and queen, and the delight of the whole court; but it was upon such a foot as ill became the dignity of human kind.”</a:t>
            </a:r>
            <a:endParaRPr lang="en-AU" dirty="0" smtClean="0"/>
          </a:p>
          <a:p>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 </a:t>
            </a:r>
            <a:r>
              <a:rPr lang="en-US" dirty="0" smtClean="0"/>
              <a:t>“I was indeed treated with much kindness; I was the favourite of a great king and queen, and the delight of the whole court; but it was upon such a foot as ill became the dignity of human kind.”</a:t>
            </a:r>
          </a:p>
          <a:p>
            <a:r>
              <a:rPr lang="en-US" dirty="0" smtClean="0"/>
              <a:t> finds an ideal lifestyle</a:t>
            </a:r>
          </a:p>
          <a:p>
            <a:r>
              <a:rPr lang="en-US" dirty="0" smtClean="0"/>
              <a:t> attached to the perfect and try to duplicate it in their own lives while others go into a depression and reflect upon the times of perfection. </a:t>
            </a:r>
          </a:p>
          <a:p>
            <a:r>
              <a:rPr lang="en-US" dirty="0" smtClean="0"/>
              <a:t> This displays two aspects of the human experience, magnified by emotions and imagination. </a:t>
            </a:r>
            <a:endParaRPr lang="en-AU" dirty="0" smtClean="0"/>
          </a:p>
          <a:p>
            <a:endParaRPr lang="en-AU" dirty="0"/>
          </a:p>
        </p:txBody>
      </p:sp>
      <p:sp>
        <p:nvSpPr>
          <p:cNvPr id="3" name="Title 2"/>
          <p:cNvSpPr>
            <a:spLocks noGrp="1"/>
          </p:cNvSpPr>
          <p:nvPr>
            <p:ph type="title"/>
          </p:nvPr>
        </p:nvSpPr>
        <p:spPr/>
        <p:txBody>
          <a:bodyPr/>
          <a:lstStyle/>
          <a:p>
            <a:r>
              <a:rPr lang="en-AU" dirty="0" smtClean="0"/>
              <a:t>Kubla Khan</a:t>
            </a:r>
            <a:endParaRPr lang="en-A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 </a:t>
            </a:r>
            <a:r>
              <a:rPr lang="en-US" dirty="0" smtClean="0"/>
              <a:t>“lost beauties and feelings” </a:t>
            </a:r>
            <a:endParaRPr lang="en-AU" dirty="0" smtClean="0"/>
          </a:p>
          <a:p>
            <a:r>
              <a:rPr lang="en-AU" dirty="0" smtClean="0"/>
              <a:t> </a:t>
            </a:r>
            <a:r>
              <a:rPr lang="en-US" dirty="0" smtClean="0"/>
              <a:t>. “At length the Elements, as having spent their Fury, sunk into a Calm; the </a:t>
            </a:r>
            <a:r>
              <a:rPr lang="en-US" dirty="0" err="1" smtClean="0"/>
              <a:t>Vapours</a:t>
            </a:r>
            <a:r>
              <a:rPr lang="en-US" dirty="0" smtClean="0"/>
              <a:t> </a:t>
            </a:r>
            <a:r>
              <a:rPr lang="en-US" dirty="0" err="1" smtClean="0"/>
              <a:t>dispers’d</a:t>
            </a:r>
            <a:r>
              <a:rPr lang="en-US" dirty="0" smtClean="0"/>
              <a:t>; the blue screen again </a:t>
            </a:r>
            <a:r>
              <a:rPr lang="en-US" dirty="0" err="1" smtClean="0"/>
              <a:t>appear’d</a:t>
            </a:r>
            <a:r>
              <a:rPr lang="en-US" dirty="0" smtClean="0"/>
              <a:t>; and the bright Planet of the Universe returned to gild the Hills: Nature </a:t>
            </a:r>
            <a:r>
              <a:rPr lang="en-US" dirty="0" err="1" smtClean="0"/>
              <a:t>seem’d</a:t>
            </a:r>
            <a:r>
              <a:rPr lang="en-US" dirty="0" smtClean="0"/>
              <a:t> now recovered, and </a:t>
            </a:r>
            <a:r>
              <a:rPr lang="en-US" dirty="0" err="1" smtClean="0"/>
              <a:t>smil’d</a:t>
            </a:r>
            <a:r>
              <a:rPr lang="en-US" dirty="0" smtClean="0"/>
              <a:t> in all her works.” </a:t>
            </a:r>
          </a:p>
          <a:p>
            <a:r>
              <a:rPr lang="en-US" dirty="0" smtClean="0"/>
              <a:t> through nature and self realization, find prosperity and happiness within themselves. </a:t>
            </a:r>
          </a:p>
          <a:p>
            <a:pPr>
              <a:buNone/>
            </a:pPr>
            <a:endParaRPr lang="en-AU" dirty="0"/>
          </a:p>
        </p:txBody>
      </p:sp>
      <p:sp>
        <p:nvSpPr>
          <p:cNvPr id="3" name="Title 2"/>
          <p:cNvSpPr>
            <a:spLocks noGrp="1"/>
          </p:cNvSpPr>
          <p:nvPr>
            <p:ph type="title"/>
          </p:nvPr>
        </p:nvSpPr>
        <p:spPr/>
        <p:txBody>
          <a:bodyPr/>
          <a:lstStyle/>
          <a:p>
            <a:r>
              <a:rPr lang="en-AU" dirty="0" smtClean="0"/>
              <a:t>This Lime Tree Bower, My Prison</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AU" dirty="0" smtClean="0"/>
          </a:p>
          <a:p>
            <a:pPr>
              <a:buNone/>
            </a:pPr>
            <a:endParaRPr lang="en-AU" dirty="0" smtClean="0"/>
          </a:p>
          <a:p>
            <a:endParaRPr lang="en-AU" dirty="0" smtClean="0"/>
          </a:p>
          <a:p>
            <a:r>
              <a:rPr lang="en-AU" dirty="0" smtClean="0"/>
              <a:t>How </a:t>
            </a:r>
            <a:r>
              <a:rPr lang="en-AU" dirty="0" smtClean="0"/>
              <a:t>do Romantic Writers feel strongly with Politics and social issues, yet tend to disregard society and alienate themselves from civilisation to nature.</a:t>
            </a:r>
          </a:p>
          <a:p>
            <a:endParaRPr lang="en-AU" dirty="0" smtClean="0"/>
          </a:p>
          <a:p>
            <a:pPr>
              <a:buNone/>
            </a:pPr>
            <a:endParaRPr lang="en-AU" dirty="0"/>
          </a:p>
        </p:txBody>
      </p:sp>
      <p:sp>
        <p:nvSpPr>
          <p:cNvPr id="3" name="Title 2"/>
          <p:cNvSpPr>
            <a:spLocks noGrp="1"/>
          </p:cNvSpPr>
          <p:nvPr>
            <p:ph type="title"/>
          </p:nvPr>
        </p:nvSpPr>
        <p:spPr/>
        <p:txBody>
          <a:bodyPr/>
          <a:lstStyle/>
          <a:p>
            <a:r>
              <a:rPr lang="en-AU" dirty="0" smtClean="0"/>
              <a:t>Discussion!!! </a:t>
            </a:r>
            <a:r>
              <a:rPr lang="en-AU" dirty="0" smtClean="0">
                <a:sym typeface="Wingdings" pitchFamily="2" charset="2"/>
              </a:rPr>
              <a:t></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AU" dirty="0" smtClean="0"/>
          </a:p>
          <a:p>
            <a:endParaRPr lang="en-AU" dirty="0" smtClean="0"/>
          </a:p>
          <a:p>
            <a:endParaRPr lang="en-AU" dirty="0" smtClean="0"/>
          </a:p>
          <a:p>
            <a:r>
              <a:rPr lang="en-AU" dirty="0" smtClean="0"/>
              <a:t> </a:t>
            </a:r>
            <a:r>
              <a:rPr lang="en-AU" dirty="0" smtClean="0"/>
              <a:t>Paradise is a key theme throughout most Romantic novels and change for different people. What are your perceptions of Paradise?</a:t>
            </a:r>
          </a:p>
          <a:p>
            <a:endParaRPr lang="en-AU" dirty="0"/>
          </a:p>
        </p:txBody>
      </p:sp>
      <p:sp>
        <p:nvSpPr>
          <p:cNvPr id="3" name="Title 2"/>
          <p:cNvSpPr>
            <a:spLocks noGrp="1"/>
          </p:cNvSpPr>
          <p:nvPr>
            <p:ph type="title"/>
          </p:nvPr>
        </p:nvSpPr>
        <p:spPr/>
        <p:txBody>
          <a:bodyPr/>
          <a:lstStyle/>
          <a:p>
            <a:r>
              <a:rPr lang="en-AU" dirty="0" smtClean="0"/>
              <a:t>Discussion!!! </a:t>
            </a:r>
            <a:r>
              <a:rPr lang="en-AU" dirty="0" smtClean="0">
                <a:sym typeface="Wingdings" pitchFamily="2" charset="2"/>
              </a:rPr>
              <a:t></a:t>
            </a: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AU" dirty="0" smtClean="0"/>
              <a:t> Originating in late 18</a:t>
            </a:r>
            <a:r>
              <a:rPr lang="en-AU" baseline="30000" dirty="0" smtClean="0"/>
              <a:t>th</a:t>
            </a:r>
            <a:r>
              <a:rPr lang="en-AU" dirty="0" smtClean="0"/>
              <a:t> Century Europe</a:t>
            </a:r>
          </a:p>
          <a:p>
            <a:r>
              <a:rPr lang="en-AU" dirty="0" smtClean="0"/>
              <a:t> Emphasizes expression of emotion and imagination</a:t>
            </a:r>
          </a:p>
          <a:p>
            <a:r>
              <a:rPr lang="en-AU" dirty="0" smtClean="0"/>
              <a:t> </a:t>
            </a:r>
            <a:r>
              <a:rPr lang="en-US" dirty="0" smtClean="0"/>
              <a:t>Abhorred the scientific rationalization of Nature</a:t>
            </a:r>
          </a:p>
          <a:p>
            <a:r>
              <a:rPr lang="en-US" dirty="0" smtClean="0"/>
              <a:t>  most strongly seen in visual arts, music and literature but impacted histography, education, and natural history</a:t>
            </a:r>
          </a:p>
          <a:p>
            <a:r>
              <a:rPr lang="en-US" dirty="0" smtClean="0"/>
              <a:t> Romantics were strongly involved in politics but rather enjoyed nature than civilization</a:t>
            </a:r>
          </a:p>
          <a:p>
            <a:r>
              <a:rPr lang="en-US" dirty="0" smtClean="0"/>
              <a:t> Produce no artistic style or characteristic</a:t>
            </a:r>
            <a:endParaRPr lang="en-AU" dirty="0"/>
          </a:p>
        </p:txBody>
      </p:sp>
      <p:sp>
        <p:nvSpPr>
          <p:cNvPr id="3" name="Title 2"/>
          <p:cNvSpPr>
            <a:spLocks noGrp="1"/>
          </p:cNvSpPr>
          <p:nvPr>
            <p:ph type="title"/>
          </p:nvPr>
        </p:nvSpPr>
        <p:spPr/>
        <p:txBody>
          <a:bodyPr/>
          <a:lstStyle/>
          <a:p>
            <a:r>
              <a:rPr lang="en-US" sz="4400" dirty="0" smtClean="0"/>
              <a:t>A Movement of Artistic Expression</a:t>
            </a: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 “Imagination is a gateway to transcendent experience and spiritual truth”</a:t>
            </a:r>
          </a:p>
          <a:p>
            <a:r>
              <a:rPr lang="en-US" dirty="0" smtClean="0"/>
              <a:t>Fascinated how their moods and personalities seemed to shape individual passions and inner struggles</a:t>
            </a:r>
          </a:p>
          <a:p>
            <a:r>
              <a:rPr lang="en-US" dirty="0" smtClean="0"/>
              <a:t>Investigate folk culture, social and ethical origins and the mysterious occult.</a:t>
            </a:r>
            <a:r>
              <a:rPr lang="en-AU" dirty="0" smtClean="0"/>
              <a:t> </a:t>
            </a:r>
          </a:p>
          <a:p>
            <a:r>
              <a:rPr lang="en-US" dirty="0" smtClean="0"/>
              <a:t> Imagine the unknown and supernatural of unexplained substances without the rationalization of the enlightenment </a:t>
            </a:r>
          </a:p>
          <a:p>
            <a:r>
              <a:rPr lang="en-US" dirty="0" smtClean="0"/>
              <a:t> believed that emotions over reason and senses over intellect are what life depicts and what nature teaches.</a:t>
            </a:r>
            <a:endParaRPr lang="en-AU" dirty="0" smtClean="0"/>
          </a:p>
          <a:p>
            <a:endParaRPr lang="en-AU" dirty="0"/>
          </a:p>
        </p:txBody>
      </p:sp>
      <p:sp>
        <p:nvSpPr>
          <p:cNvPr id="3" name="Title 2"/>
          <p:cNvSpPr>
            <a:spLocks noGrp="1"/>
          </p:cNvSpPr>
          <p:nvPr>
            <p:ph type="title"/>
          </p:nvPr>
        </p:nvSpPr>
        <p:spPr/>
        <p:txBody>
          <a:bodyPr>
            <a:normAutofit fontScale="90000"/>
          </a:bodyPr>
          <a:lstStyle/>
          <a:p>
            <a:r>
              <a:rPr lang="en-US" sz="4400" dirty="0" smtClean="0"/>
              <a:t>The Power of Imagination and Human Experience</a:t>
            </a:r>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By Eliza Haywood and first published in 1736</a:t>
            </a:r>
          </a:p>
          <a:p>
            <a:r>
              <a:rPr lang="en-US" dirty="0" smtClean="0"/>
              <a:t> Erotic, political satire which utilizes an imaginary voyage of a woman’s romance </a:t>
            </a:r>
          </a:p>
          <a:p>
            <a:r>
              <a:rPr lang="en-US" dirty="0" smtClean="0"/>
              <a:t> Uses scandal, slander and sex to expose the vices of politics</a:t>
            </a:r>
          </a:p>
          <a:p>
            <a:r>
              <a:rPr lang="en-US" dirty="0" smtClean="0"/>
              <a:t> The idea of how Truth is represented and manipulated </a:t>
            </a:r>
          </a:p>
          <a:p>
            <a:r>
              <a:rPr lang="en-US" dirty="0" smtClean="0"/>
              <a:t> Through the character’s personalities, the maliciousness of human nature and how it victimizes the weak and loving is revealed</a:t>
            </a:r>
          </a:p>
          <a:p>
            <a:r>
              <a:rPr lang="en-US" dirty="0" smtClean="0"/>
              <a:t> “Life, like literature, is subject to authorial control.”</a:t>
            </a:r>
            <a:endParaRPr lang="en-AU" dirty="0" smtClean="0"/>
          </a:p>
        </p:txBody>
      </p:sp>
      <p:sp>
        <p:nvSpPr>
          <p:cNvPr id="3" name="Title 2"/>
          <p:cNvSpPr>
            <a:spLocks noGrp="1"/>
          </p:cNvSpPr>
          <p:nvPr>
            <p:ph type="title"/>
          </p:nvPr>
        </p:nvSpPr>
        <p:spPr/>
        <p:txBody>
          <a:bodyPr/>
          <a:lstStyle/>
          <a:p>
            <a:r>
              <a:rPr lang="en-US" sz="4400" dirty="0" smtClean="0"/>
              <a:t>Adventures of Eovaai</a:t>
            </a:r>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By Jonathan Swift and first published in 1726</a:t>
            </a:r>
          </a:p>
          <a:p>
            <a:r>
              <a:rPr lang="en-US" dirty="0" smtClean="0"/>
              <a:t> Mainly created satirical works but made some poetry</a:t>
            </a:r>
          </a:p>
          <a:p>
            <a:r>
              <a:rPr lang="en-US" dirty="0" smtClean="0"/>
              <a:t> Always published his books under an alias, fearing prosecution</a:t>
            </a:r>
          </a:p>
          <a:p>
            <a:r>
              <a:rPr lang="en-US" dirty="0" smtClean="0"/>
              <a:t>He left all his possessions to a foundation of the first hospital for the psychiatrically ill in Ireland</a:t>
            </a:r>
          </a:p>
          <a:p>
            <a:r>
              <a:rPr lang="en-US" dirty="0" smtClean="0"/>
              <a:t> Renowned poet Alexander Pope wrote verses on Gulliver’s Travels because he enjoyed it so much, this give new perspectives to the story</a:t>
            </a:r>
          </a:p>
          <a:p>
            <a:r>
              <a:rPr lang="en-US" dirty="0" smtClean="0"/>
              <a:t> When first published Gulliver’s Travels was such a huge hit that on the first day they were out of stock. It is a four part novel</a:t>
            </a:r>
            <a:endParaRPr lang="en-AU" dirty="0" smtClean="0"/>
          </a:p>
        </p:txBody>
      </p:sp>
      <p:sp>
        <p:nvSpPr>
          <p:cNvPr id="3" name="Title 2"/>
          <p:cNvSpPr>
            <a:spLocks noGrp="1"/>
          </p:cNvSpPr>
          <p:nvPr>
            <p:ph type="title"/>
          </p:nvPr>
        </p:nvSpPr>
        <p:spPr/>
        <p:txBody>
          <a:bodyPr/>
          <a:lstStyle/>
          <a:p>
            <a:r>
              <a:rPr lang="en-US" sz="4400" dirty="0" smtClean="0"/>
              <a:t>Gulliver’s Travels</a:t>
            </a:r>
            <a:endParaRPr lang="en-A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endParaRPr lang="en-AU" dirty="0" smtClean="0"/>
          </a:p>
          <a:p>
            <a:endParaRPr lang="en-AU" dirty="0" smtClean="0"/>
          </a:p>
          <a:p>
            <a:r>
              <a:rPr lang="en-AU" dirty="0" smtClean="0"/>
              <a:t> </a:t>
            </a:r>
            <a:r>
              <a:rPr lang="en-US" dirty="0" smtClean="0"/>
              <a:t>allows the reader to delve into the author’s imaginative journey and visualize the experiences and inspirations the protagonist undertakes.</a:t>
            </a:r>
            <a:r>
              <a:rPr lang="en-AU" dirty="0" smtClean="0"/>
              <a:t> </a:t>
            </a:r>
          </a:p>
          <a:p>
            <a:r>
              <a:rPr lang="en-AU" dirty="0" smtClean="0"/>
              <a:t> </a:t>
            </a:r>
            <a:r>
              <a:rPr lang="en-US" dirty="0" smtClean="0"/>
              <a:t>“You are no less bound by laws, than the meanest of your subjects; and that even they have a right to call you to account for any violation of them.”</a:t>
            </a:r>
            <a:r>
              <a:rPr lang="en-AU" dirty="0" smtClean="0"/>
              <a:t> </a:t>
            </a:r>
            <a:r>
              <a:rPr lang="en-US" dirty="0" smtClean="0"/>
              <a:t>“Friendship and benevolence are the two principal virtues among the </a:t>
            </a:r>
            <a:r>
              <a:rPr lang="en-US" dirty="0" err="1" smtClean="0"/>
              <a:t>Houyhnhnms</a:t>
            </a:r>
            <a:r>
              <a:rPr lang="en-US" dirty="0" smtClean="0"/>
              <a:t>… they preserve decency and civility in the highest degrees… they will have it that nature teaches them to love the whole species, and it is reason only that </a:t>
            </a:r>
            <a:r>
              <a:rPr lang="en-US" dirty="0" err="1" smtClean="0"/>
              <a:t>maketh</a:t>
            </a:r>
            <a:r>
              <a:rPr lang="en-US" dirty="0" smtClean="0"/>
              <a:t> a distinction of persons, where there is a superior degree of virtue.” For the </a:t>
            </a:r>
            <a:r>
              <a:rPr lang="en-US" dirty="0" err="1" smtClean="0"/>
              <a:t>Houyhnhnms</a:t>
            </a:r>
            <a:r>
              <a:rPr lang="en-US" dirty="0" smtClean="0"/>
              <a:t> this decree was “universal to the whole race.”</a:t>
            </a:r>
            <a:endParaRPr lang="en-AU" dirty="0" smtClean="0"/>
          </a:p>
          <a:p>
            <a:r>
              <a:rPr lang="en-US" dirty="0" smtClean="0"/>
              <a:t>allows the audience and even the authors of the texts to grow and see how romanticism wishes to express the ideas that imagination can inform, illuminate or transform human experience. </a:t>
            </a:r>
            <a:endParaRPr lang="en-AU" dirty="0" smtClean="0"/>
          </a:p>
          <a:p>
            <a:endParaRPr lang="en-AU" dirty="0"/>
          </a:p>
        </p:txBody>
      </p:sp>
      <p:sp>
        <p:nvSpPr>
          <p:cNvPr id="3" name="Title 2"/>
          <p:cNvSpPr>
            <a:spLocks noGrp="1"/>
          </p:cNvSpPr>
          <p:nvPr>
            <p:ph type="title"/>
          </p:nvPr>
        </p:nvSpPr>
        <p:spPr>
          <a:xfrm>
            <a:off x="457200" y="762000"/>
            <a:ext cx="8229600" cy="1219200"/>
          </a:xfrm>
        </p:spPr>
        <p:txBody>
          <a:bodyPr>
            <a:normAutofit fontScale="90000"/>
          </a:bodyPr>
          <a:lstStyle/>
          <a:p>
            <a:r>
              <a:rPr lang="en-US" sz="4400" dirty="0" smtClean="0"/>
              <a:t>Differences Between Imaginations Power and its affects on Human Experience</a:t>
            </a:r>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endParaRPr lang="en-AU" dirty="0" smtClean="0"/>
          </a:p>
          <a:p>
            <a:endParaRPr lang="en-AU" dirty="0" smtClean="0"/>
          </a:p>
          <a:p>
            <a:r>
              <a:rPr lang="en-US" dirty="0" smtClean="0"/>
              <a:t> there is a dark side in which the author, protagonist and audience must overcome to reach the “jewel”</a:t>
            </a:r>
          </a:p>
          <a:p>
            <a:r>
              <a:rPr lang="en-US" dirty="0" smtClean="0"/>
              <a:t> “As he appealed to her sensuality and perfection of body, Ochihatou described his reign over the people, describing his power over them.”</a:t>
            </a:r>
            <a:endParaRPr lang="en-AU" dirty="0" smtClean="0"/>
          </a:p>
          <a:p>
            <a:r>
              <a:rPr lang="en-US" dirty="0" smtClean="0"/>
              <a:t>“The treasurer and admiral insisted, that you should be put to the most painful and ignominious death, by setting fire to your house at night; and the general was to attend with twenty thousand men armed with poisonous arrows, to shoot you on the face and hands. Some of your servants were to have private orders to strew a poisonous juice on your shirts and sheets, which would soon make you teak your own flesh, and die in the utmost torture. The general came into the same opinion; so that for a long time there was a majority against you.”</a:t>
            </a:r>
            <a:endParaRPr lang="en-AU" dirty="0" smtClean="0"/>
          </a:p>
        </p:txBody>
      </p:sp>
      <p:sp>
        <p:nvSpPr>
          <p:cNvPr id="4" name="Title 2"/>
          <p:cNvSpPr>
            <a:spLocks noGrp="1"/>
          </p:cNvSpPr>
          <p:nvPr>
            <p:ph type="title"/>
          </p:nvPr>
        </p:nvSpPr>
        <p:spPr>
          <a:xfrm>
            <a:off x="457200" y="762000"/>
            <a:ext cx="8229600" cy="1219200"/>
          </a:xfrm>
        </p:spPr>
        <p:txBody>
          <a:bodyPr>
            <a:normAutofit fontScale="90000"/>
          </a:bodyPr>
          <a:lstStyle/>
          <a:p>
            <a:r>
              <a:rPr lang="en-US" sz="4400" dirty="0" smtClean="0"/>
              <a:t>Differences Between Imaginations Power and its affects on Human Experience</a:t>
            </a:r>
            <a:endParaRPr lang="en-A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Imagination affects the experiences and perspectives humans have</a:t>
            </a:r>
            <a:r>
              <a:rPr lang="en-AU" dirty="0" smtClean="0"/>
              <a:t> </a:t>
            </a:r>
          </a:p>
          <a:p>
            <a:r>
              <a:rPr lang="en-AU" dirty="0" smtClean="0"/>
              <a:t> </a:t>
            </a:r>
            <a:r>
              <a:rPr lang="en-US" dirty="0" smtClean="0"/>
              <a:t>are political and religious satires, influencing how people view their beliefs and ethics in different lights.</a:t>
            </a:r>
            <a:r>
              <a:rPr lang="en-AU" dirty="0" smtClean="0"/>
              <a:t> </a:t>
            </a:r>
          </a:p>
          <a:p>
            <a:r>
              <a:rPr lang="en-AU" dirty="0" smtClean="0"/>
              <a:t> </a:t>
            </a:r>
            <a:r>
              <a:rPr lang="en-US" dirty="0" smtClean="0"/>
              <a:t>Eovaai reflects on the righteousness of a republic nation </a:t>
            </a:r>
          </a:p>
          <a:p>
            <a:r>
              <a:rPr lang="en-US" dirty="0" smtClean="0"/>
              <a:t> challenged the ways politicians bend the truth to gain favor. </a:t>
            </a:r>
          </a:p>
        </p:txBody>
      </p:sp>
      <p:sp>
        <p:nvSpPr>
          <p:cNvPr id="3" name="Title 2"/>
          <p:cNvSpPr>
            <a:spLocks noGrp="1"/>
          </p:cNvSpPr>
          <p:nvPr>
            <p:ph type="title"/>
          </p:nvPr>
        </p:nvSpPr>
        <p:spPr/>
        <p:txBody>
          <a:bodyPr>
            <a:normAutofit fontScale="90000"/>
          </a:bodyPr>
          <a:lstStyle/>
          <a:p>
            <a:r>
              <a:rPr lang="en-US" sz="4400" dirty="0" smtClean="0"/>
              <a:t>Reflects or challenges a way of thinking </a:t>
            </a:r>
            <a:endParaRPr lang="en-AU"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46031"/>
            <a:ext cx="8229600" cy="4572000"/>
          </a:xfrm>
        </p:spPr>
        <p:txBody>
          <a:bodyPr>
            <a:normAutofit/>
          </a:bodyPr>
          <a:lstStyle/>
          <a:p>
            <a:r>
              <a:rPr lang="en-US" dirty="0" smtClean="0"/>
              <a:t>“She immediately became the most beautiful white pigeon that ever was seen: That done, he gave a Blow to himself, and clapping the Wand between his Teeth, was turned into a huge Vulture; then seizing the Princess between his Talons, yet in such a manner, as not to hurt her tender Body, took Flight with her out of the Window, which he before had opened for the purpose.”</a:t>
            </a:r>
            <a:endParaRPr lang="en-AU" dirty="0" smtClean="0"/>
          </a:p>
          <a:p>
            <a:r>
              <a:rPr lang="en-AU" dirty="0" smtClean="0"/>
              <a:t> </a:t>
            </a:r>
            <a:r>
              <a:rPr lang="en-US" dirty="0" smtClean="0"/>
              <a:t>“I never beheld in all my travels so disagreeable an animal, or one against which I naturally conceived so strong an antipathy.”</a:t>
            </a:r>
            <a:endParaRPr lang="en-AU" dirty="0" smtClean="0"/>
          </a:p>
          <a:p>
            <a:endParaRPr lang="en-AU" dirty="0"/>
          </a:p>
        </p:txBody>
      </p:sp>
      <p:sp>
        <p:nvSpPr>
          <p:cNvPr id="3" name="Title 2"/>
          <p:cNvSpPr>
            <a:spLocks noGrp="1"/>
          </p:cNvSpPr>
          <p:nvPr>
            <p:ph type="title"/>
          </p:nvPr>
        </p:nvSpPr>
        <p:spPr>
          <a:xfrm>
            <a:off x="457200" y="1242646"/>
            <a:ext cx="8229600" cy="1219200"/>
          </a:xfrm>
        </p:spPr>
        <p:txBody>
          <a:bodyPr>
            <a:normAutofit fontScale="90000"/>
          </a:bodyPr>
          <a:lstStyle/>
          <a:p>
            <a:r>
              <a:rPr lang="en-AU" dirty="0" smtClean="0"/>
              <a:t>Techniques </a:t>
            </a:r>
            <a:r>
              <a:rPr lang="en-US" dirty="0" smtClean="0"/>
              <a:t>displaying or contrasting the power of imagination and human experience – Symbolism</a:t>
            </a:r>
            <a:r>
              <a:rPr lang="en-AU" dirty="0" smtClean="0"/>
              <a:t/>
            </a:r>
            <a:br>
              <a:rPr lang="en-AU" dirty="0" smtClean="0"/>
            </a:br>
            <a:endParaRPr lang="en-AU"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Romanticism – the Power of the Imagination&amp;quot;&quot;/&gt;&lt;property id=&quot;20307&quot; value=&quot;256&quot;/&gt;&lt;/object&gt;&lt;object type=&quot;3&quot; unique_id=&quot;10194&quot;&gt;&lt;property id=&quot;20148&quot; value=&quot;5&quot;/&gt;&lt;property id=&quot;20300&quot; value=&quot;Slide 2 - &amp;quot;A Movement of Artistic Expression&amp;quot;&quot;/&gt;&lt;property id=&quot;20307&quot; value=&quot;271&quot;/&gt;&lt;/object&gt;&lt;object type=&quot;3&quot; unique_id=&quot;10195&quot;&gt;&lt;property id=&quot;20148&quot; value=&quot;5&quot;/&gt;&lt;property id=&quot;20300&quot; value=&quot;Slide 3 - &amp;quot;The Power of Imagination and Human Experience&amp;quot;&quot;/&gt;&lt;property id=&quot;20307&quot; value=&quot;272&quot;/&gt;&lt;/object&gt;&lt;object type=&quot;3&quot; unique_id=&quot;10196&quot;&gt;&lt;property id=&quot;20148&quot; value=&quot;5&quot;/&gt;&lt;property id=&quot;20300&quot; value=&quot;Slide 4 - &amp;quot;Adventures of Eovaai&amp;quot;&quot;/&gt;&lt;property id=&quot;20307&quot; value=&quot;273&quot;/&gt;&lt;/object&gt;&lt;object type=&quot;3&quot; unique_id=&quot;10198&quot;&gt;&lt;property id=&quot;20148&quot; value=&quot;5&quot;/&gt;&lt;property id=&quot;20300&quot; value=&quot;Slide 5 - &amp;quot;Gulliver’s Travels&amp;quot;&quot;/&gt;&lt;property id=&quot;20307&quot; value=&quot;275&quot;/&gt;&lt;/object&gt;&lt;object type=&quot;3&quot; unique_id=&quot;10201&quot;&gt;&lt;property id=&quot;20148&quot; value=&quot;5&quot;/&gt;&lt;property id=&quot;20300&quot; value=&quot;Slide 6 - &amp;quot;Differences Between Imaginations Power and its affects on Human Experience&amp;quot;&quot;/&gt;&lt;property id=&quot;20307&quot; value=&quot;278&quot;/&gt;&lt;/object&gt;&lt;object type=&quot;3&quot; unique_id=&quot;10202&quot;&gt;&lt;property id=&quot;20148&quot; value=&quot;5&quot;/&gt;&lt;property id=&quot;20300&quot; value=&quot;Slide 7 - &amp;quot;Differences Between Imaginations Power and its affects on Human Experience&amp;quot;&quot;/&gt;&lt;property id=&quot;20307&quot; value=&quot;279&quot;/&gt;&lt;/object&gt;&lt;object type=&quot;3&quot; unique_id=&quot;10203&quot;&gt;&lt;property id=&quot;20148&quot; value=&quot;5&quot;/&gt;&lt;property id=&quot;20300&quot; value=&quot;Slide 8 - &amp;quot;Reflects or challenges a way of thinking &amp;quot;&quot;/&gt;&lt;property id=&quot;20307&quot; value=&quot;280&quot;/&gt;&lt;/object&gt;&lt;object type=&quot;3&quot; unique_id=&quot;10204&quot;&gt;&lt;property id=&quot;20148&quot; value=&quot;5&quot;/&gt;&lt;property id=&quot;20300&quot; value=&quot;Slide 9 - &amp;quot;Techniques displaying or contrasting the power of imagination and human experience – Symbolism&amp;#x0D;&amp;#x0A;&amp;quot;&quot;/&gt;&lt;property id=&quot;20307&quot; value=&quot;281&quot;/&gt;&lt;/object&gt;&lt;object type=&quot;3&quot; unique_id=&quot;10289&quot;&gt;&lt;property id=&quot;20148&quot; value=&quot;5&quot;/&gt;&lt;property id=&quot;20300&quot; value=&quot;Slide 10 - &amp;quot;Techniques displaying or contrasting the power of imagination and human experience – Imagery &amp;#x0D;&amp;#x0A;&amp;quot;&quot;/&gt;&lt;property id=&quot;20307&quot; value=&quot;282&quot;/&gt;&lt;/object&gt;&lt;object type=&quot;3&quot; unique_id=&quot;10365&quot;&gt;&lt;property id=&quot;20148&quot; value=&quot;5&quot;/&gt;&lt;property id=&quot;20300&quot; value=&quot;Slide 11 - &amp;quot;Techniques displaying or contrasting the power of imagination and human experience – Contrast&amp;#x0D;&amp;#x0A;&amp;quot;&quot;/&gt;&lt;property id=&quot;20307&quot; value=&quot;283&quot;/&gt;&lt;/object&gt;&lt;object type=&quot;3&quot; unique_id=&quot;10522&quot;&gt;&lt;property id=&quot;20148&quot; value=&quot;5&quot;/&gt;&lt;property id=&quot;20300&quot; value=&quot;Slide 12 - &amp;quot;Kubla Khan&amp;quot;&quot;/&gt;&lt;property id=&quot;20307&quot; value=&quot;284&quot;/&gt;&lt;/object&gt;&lt;object type=&quot;3&quot; unique_id=&quot;10523&quot;&gt;&lt;property id=&quot;20148&quot; value=&quot;5&quot;/&gt;&lt;property id=&quot;20300&quot; value=&quot;Slide 13 - &amp;quot;This Lime Tree Bower, My Prison&amp;quot;&quot;/&gt;&lt;property id=&quot;20307&quot; value=&quot;285&quot;/&gt;&lt;/object&gt;&lt;object type=&quot;3&quot; unique_id=&quot;10524&quot;&gt;&lt;property id=&quot;20148&quot; value=&quot;5&quot;/&gt;&lt;property id=&quot;20300&quot; value=&quot;Slide 14 - &amp;quot;Discussion!!! &amp;quot;&quot;/&gt;&lt;property id=&quot;20307&quot; value=&quot;286&quot;/&gt;&lt;/object&gt;&lt;object type=&quot;3&quot; unique_id=&quot;10541&quot;&gt;&lt;property id=&quot;20148&quot; value=&quot;5&quot;/&gt;&lt;property id=&quot;20300&quot; value=&quot;Slide 15 - &amp;quot;Discussion!!! &amp;quot;&quot;/&gt;&lt;property id=&quot;20307&quot; value=&quot;287&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1888</TotalTime>
  <Words>1302</Words>
  <Application>Microsoft Office PowerPoint</Application>
  <PresentationFormat>On-screen Show (4:3)</PresentationFormat>
  <Paragraphs>74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Paper</vt:lpstr>
      <vt:lpstr>Romanticism – the Power of the Imagination</vt:lpstr>
      <vt:lpstr>A Movement of Artistic Expression</vt:lpstr>
      <vt:lpstr>The Power of Imagination and Human Experience</vt:lpstr>
      <vt:lpstr>Adventures of Eovaai</vt:lpstr>
      <vt:lpstr>Gulliver’s Travels</vt:lpstr>
      <vt:lpstr>Differences Between Imaginations Power and its affects on Human Experience</vt:lpstr>
      <vt:lpstr>Differences Between Imaginations Power and its affects on Human Experience</vt:lpstr>
      <vt:lpstr>Reflects or challenges a way of thinking </vt:lpstr>
      <vt:lpstr>Techniques displaying or contrasting the power of imagination and human experience – Symbolism </vt:lpstr>
      <vt:lpstr>Techniques displaying or contrasting the power of imagination and human experience – Imagery  </vt:lpstr>
      <vt:lpstr>Techniques displaying or contrasting the power of imagination and human experience – Contrast </vt:lpstr>
      <vt:lpstr>Kubla Khan</vt:lpstr>
      <vt:lpstr>This Lime Tree Bower, My Prison</vt:lpstr>
      <vt:lpstr>Discussion!!! </vt:lpstr>
      <vt:lpstr>Discussion!!! </vt:lpstr>
    </vt:vector>
  </TitlesOfParts>
  <Company>Teacher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 – the Power of the Imagination</dc:title>
  <dc:creator>Ricardo Aguiar</dc:creator>
  <cp:lastModifiedBy>RAGUIAR1</cp:lastModifiedBy>
  <cp:revision>78</cp:revision>
  <dcterms:created xsi:type="dcterms:W3CDTF">2011-02-11T08:22:45Z</dcterms:created>
  <dcterms:modified xsi:type="dcterms:W3CDTF">2011-02-15T09:11:31Z</dcterms:modified>
</cp:coreProperties>
</file>